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6" r:id="rId3"/>
    <p:sldId id="305" r:id="rId4"/>
    <p:sldId id="309" r:id="rId5"/>
    <p:sldId id="368" r:id="rId6"/>
    <p:sldId id="322" r:id="rId7"/>
    <p:sldId id="310" r:id="rId8"/>
    <p:sldId id="324" r:id="rId9"/>
    <p:sldId id="358" r:id="rId10"/>
    <p:sldId id="355" r:id="rId11"/>
    <p:sldId id="359" r:id="rId12"/>
    <p:sldId id="357" r:id="rId13"/>
    <p:sldId id="360" r:id="rId14"/>
    <p:sldId id="361" r:id="rId15"/>
    <p:sldId id="362" r:id="rId16"/>
    <p:sldId id="363" r:id="rId17"/>
    <p:sldId id="364" r:id="rId18"/>
    <p:sldId id="366" r:id="rId19"/>
    <p:sldId id="367" r:id="rId20"/>
    <p:sldId id="321" r:id="rId21"/>
    <p:sldId id="365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996"/>
    <a:srgbClr val="D2A73A"/>
    <a:srgbClr val="DACE32"/>
    <a:srgbClr val="D00032"/>
    <a:srgbClr val="B0A620"/>
    <a:srgbClr val="84001E"/>
    <a:srgbClr val="FFD13D"/>
    <a:srgbClr val="000099"/>
    <a:srgbClr val="0033CC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-76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k-5th</c:v>
                </c:pt>
              </c:strCache>
            </c:strRef>
          </c:tx>
          <c:spPr>
            <a:solidFill>
              <a:srgbClr val="254061"/>
            </a:solidFill>
          </c:spPr>
          <c:invertIfNegative val="0"/>
          <c:val>
            <c:numRef>
              <c:f>Sheet1!$B$6:$M$6</c:f>
              <c:numCache>
                <c:formatCode>General</c:formatCode>
                <c:ptCount val="12"/>
                <c:pt idx="0">
                  <c:v>2028</c:v>
                </c:pt>
                <c:pt idx="1">
                  <c:v>2130</c:v>
                </c:pt>
                <c:pt idx="2">
                  <c:v>2164</c:v>
                </c:pt>
                <c:pt idx="3">
                  <c:v>2238</c:v>
                </c:pt>
                <c:pt idx="4">
                  <c:v>2326</c:v>
                </c:pt>
                <c:pt idx="5">
                  <c:v>2328</c:v>
                </c:pt>
                <c:pt idx="6">
                  <c:v>2386</c:v>
                </c:pt>
                <c:pt idx="7">
                  <c:v>2488</c:v>
                </c:pt>
                <c:pt idx="8">
                  <c:v>2526</c:v>
                </c:pt>
                <c:pt idx="9">
                  <c:v>2591</c:v>
                </c:pt>
                <c:pt idx="10">
                  <c:v>2640</c:v>
                </c:pt>
                <c:pt idx="11">
                  <c:v>2712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6th -8th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val>
            <c:numRef>
              <c:f>Sheet1!$B$7:$M$7</c:f>
              <c:numCache>
                <c:formatCode>General</c:formatCode>
                <c:ptCount val="12"/>
                <c:pt idx="0">
                  <c:v>965</c:v>
                </c:pt>
                <c:pt idx="1">
                  <c:v>972</c:v>
                </c:pt>
                <c:pt idx="2">
                  <c:v>1016</c:v>
                </c:pt>
                <c:pt idx="3">
                  <c:v>1034</c:v>
                </c:pt>
                <c:pt idx="4">
                  <c:v>1067</c:v>
                </c:pt>
                <c:pt idx="5">
                  <c:v>1082</c:v>
                </c:pt>
                <c:pt idx="6">
                  <c:v>1126</c:v>
                </c:pt>
                <c:pt idx="7">
                  <c:v>1079</c:v>
                </c:pt>
                <c:pt idx="8">
                  <c:v>1076</c:v>
                </c:pt>
                <c:pt idx="9">
                  <c:v>1081</c:v>
                </c:pt>
                <c:pt idx="10">
                  <c:v>1116</c:v>
                </c:pt>
                <c:pt idx="11">
                  <c:v>1102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9th - 12th</c:v>
                </c:pt>
              </c:strCache>
            </c:strRef>
          </c:tx>
          <c:spPr>
            <a:solidFill>
              <a:srgbClr val="E6371A"/>
            </a:solidFill>
          </c:spPr>
          <c:invertIfNegative val="0"/>
          <c:val>
            <c:numRef>
              <c:f>Sheet1!$B$8:$M$8</c:f>
              <c:numCache>
                <c:formatCode>General</c:formatCode>
                <c:ptCount val="12"/>
                <c:pt idx="0">
                  <c:v>1598</c:v>
                </c:pt>
                <c:pt idx="1">
                  <c:v>1509</c:v>
                </c:pt>
                <c:pt idx="2">
                  <c:v>1408</c:v>
                </c:pt>
                <c:pt idx="3">
                  <c:v>1478</c:v>
                </c:pt>
                <c:pt idx="4">
                  <c:v>1439</c:v>
                </c:pt>
                <c:pt idx="5">
                  <c:v>1438</c:v>
                </c:pt>
                <c:pt idx="6">
                  <c:v>1445</c:v>
                </c:pt>
                <c:pt idx="7">
                  <c:v>1434</c:v>
                </c:pt>
                <c:pt idx="8">
                  <c:v>1456</c:v>
                </c:pt>
                <c:pt idx="9">
                  <c:v>1434</c:v>
                </c:pt>
                <c:pt idx="10">
                  <c:v>1420</c:v>
                </c:pt>
                <c:pt idx="11">
                  <c:v>1426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42016"/>
        <c:axId val="102098624"/>
      </c:barChart>
      <c:catAx>
        <c:axId val="32342016"/>
        <c:scaling>
          <c:orientation val="minMax"/>
        </c:scaling>
        <c:delete val="1"/>
        <c:axPos val="b"/>
        <c:majorTickMark val="out"/>
        <c:minorTickMark val="none"/>
        <c:tickLblPos val="nextTo"/>
        <c:crossAx val="102098624"/>
        <c:crosses val="autoZero"/>
        <c:auto val="1"/>
        <c:lblAlgn val="ctr"/>
        <c:lblOffset val="100"/>
        <c:noMultiLvlLbl val="0"/>
      </c:catAx>
      <c:valAx>
        <c:axId val="10209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342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31261B-89F1-474E-AF89-DA4B11CE7D9F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ABD569-6E7F-4F3A-ABFF-8E561288A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3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D569-6E7F-4F3A-ABFF-8E561288AE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4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reasons why?</a:t>
            </a:r>
          </a:p>
          <a:p>
            <a:r>
              <a:rPr lang="en-US" dirty="0" smtClean="0"/>
              <a:t>Felt</a:t>
            </a:r>
            <a:r>
              <a:rPr lang="en-US" baseline="0" dirty="0" smtClean="0"/>
              <a:t> it was an opportunity to revitalize Middle School and get most for taxpayers dollar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D569-6E7F-4F3A-ABFF-8E561288AE0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4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reasons why?</a:t>
            </a:r>
          </a:p>
          <a:p>
            <a:r>
              <a:rPr lang="en-US" dirty="0" smtClean="0"/>
              <a:t>Felt</a:t>
            </a:r>
            <a:r>
              <a:rPr lang="en-US" baseline="0" dirty="0" smtClean="0"/>
              <a:t> it was an opportunity to revitalize Middle School and get most for taxpayers dollar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D569-6E7F-4F3A-ABFF-8E561288AE0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4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reasons why?</a:t>
            </a:r>
          </a:p>
          <a:p>
            <a:r>
              <a:rPr lang="en-US" dirty="0" smtClean="0"/>
              <a:t>Felt</a:t>
            </a:r>
            <a:r>
              <a:rPr lang="en-US" baseline="0" dirty="0" smtClean="0"/>
              <a:t> it was an opportunity to revitalize Middle School and get most for taxpayers dollar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D569-6E7F-4F3A-ABFF-8E561288AE0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reasons why?</a:t>
            </a:r>
          </a:p>
          <a:p>
            <a:r>
              <a:rPr lang="en-US" dirty="0" smtClean="0"/>
              <a:t>Felt</a:t>
            </a:r>
            <a:r>
              <a:rPr lang="en-US" baseline="0" dirty="0" smtClean="0"/>
              <a:t> it was an opportunity to revitalize Middle School and get most for taxpayers dollar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D569-6E7F-4F3A-ABFF-8E561288AE0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4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reasons why?</a:t>
            </a:r>
          </a:p>
          <a:p>
            <a:r>
              <a:rPr lang="en-US" dirty="0" smtClean="0"/>
              <a:t>Felt</a:t>
            </a:r>
            <a:r>
              <a:rPr lang="en-US" baseline="0" dirty="0" smtClean="0"/>
              <a:t> it was an opportunity to revitalize Middle School and get most for taxpayers dollar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D569-6E7F-4F3A-ABFF-8E561288AE0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reasons why?</a:t>
            </a:r>
          </a:p>
          <a:p>
            <a:r>
              <a:rPr lang="en-US" dirty="0" smtClean="0"/>
              <a:t>Felt</a:t>
            </a:r>
            <a:r>
              <a:rPr lang="en-US" baseline="0" dirty="0" smtClean="0"/>
              <a:t> it was an opportunity to revitalize Middle School and get most for taxpayers dollar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D569-6E7F-4F3A-ABFF-8E561288AE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reasons why?</a:t>
            </a:r>
          </a:p>
          <a:p>
            <a:r>
              <a:rPr lang="en-US" dirty="0" smtClean="0"/>
              <a:t>Felt</a:t>
            </a:r>
            <a:r>
              <a:rPr lang="en-US" baseline="0" dirty="0" smtClean="0"/>
              <a:t> it was an opportunity to revitalize Middle School and get most for taxpayers dollar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D569-6E7F-4F3A-ABFF-8E561288AE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reasons why?</a:t>
            </a:r>
          </a:p>
          <a:p>
            <a:r>
              <a:rPr lang="en-US" dirty="0" smtClean="0"/>
              <a:t>Felt</a:t>
            </a:r>
            <a:r>
              <a:rPr lang="en-US" baseline="0" dirty="0" smtClean="0"/>
              <a:t> it was an opportunity to revitalize Middle School and get most for taxpayers dollar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D569-6E7F-4F3A-ABFF-8E561288AE0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4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reasons why?</a:t>
            </a:r>
          </a:p>
          <a:p>
            <a:r>
              <a:rPr lang="en-US" dirty="0" smtClean="0"/>
              <a:t>Felt</a:t>
            </a:r>
            <a:r>
              <a:rPr lang="en-US" baseline="0" dirty="0" smtClean="0"/>
              <a:t> it was an opportunity to revitalize Middle School and get most for taxpayers dollar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D569-6E7F-4F3A-ABFF-8E561288AE0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4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D569-6E7F-4F3A-ABFF-8E561288AE0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4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reasons why?</a:t>
            </a:r>
          </a:p>
          <a:p>
            <a:r>
              <a:rPr lang="en-US" dirty="0" smtClean="0"/>
              <a:t>Felt</a:t>
            </a:r>
            <a:r>
              <a:rPr lang="en-US" baseline="0" dirty="0" smtClean="0"/>
              <a:t> it was an opportunity to revitalize Middle School and get most for taxpayers dollar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D569-6E7F-4F3A-ABFF-8E561288AE0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B570B-F06F-4502-B24A-B74FCE6AD117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1D442-1B92-40DC-A0D7-421CF61BD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B570B-F06F-4502-B24A-B74FCE6AD117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1D442-1B92-40DC-A0D7-421CF61BD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B570B-F06F-4502-B24A-B74FCE6AD117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1D442-1B92-40DC-A0D7-421CF61BD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B570B-F06F-4502-B24A-B74FCE6AD117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1D442-1B92-40DC-A0D7-421CF61BD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B570B-F06F-4502-B24A-B74FCE6AD117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1D442-1B92-40DC-A0D7-421CF61BD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B570B-F06F-4502-B24A-B74FCE6AD117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1D442-1B92-40DC-A0D7-421CF61BD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B570B-F06F-4502-B24A-B74FCE6AD117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1D442-1B92-40DC-A0D7-421CF61BD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B570B-F06F-4502-B24A-B74FCE6AD117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1D442-1B92-40DC-A0D7-421CF61BD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B570B-F06F-4502-B24A-B74FCE6AD117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1D442-1B92-40DC-A0D7-421CF61BD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B570B-F06F-4502-B24A-B74FCE6AD117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1D442-1B92-40DC-A0D7-421CF61BD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B570B-F06F-4502-B24A-B74FCE6AD117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1D442-1B92-40DC-A0D7-421CF61BD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midji.k12.mn.u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5153" y="971281"/>
            <a:ext cx="57497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3A5996"/>
                </a:solidFill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get the facts</a:t>
            </a:r>
            <a:endParaRPr lang="en-US" sz="6000" b="1" dirty="0">
              <a:solidFill>
                <a:srgbClr val="3A5996"/>
              </a:solidFill>
              <a:latin typeface="AvantGarde Bk BT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76300" y="1876425"/>
            <a:ext cx="6540176" cy="9525"/>
          </a:xfrm>
          <a:prstGeom prst="line">
            <a:avLst/>
          </a:prstGeom>
          <a:ln w="28575">
            <a:solidFill>
              <a:srgbClr val="D0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76300" y="1809750"/>
            <a:ext cx="6540176" cy="0"/>
          </a:xfrm>
          <a:prstGeom prst="line">
            <a:avLst/>
          </a:prstGeom>
          <a:ln w="28575">
            <a:solidFill>
              <a:srgbClr val="DAC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375" y="119301"/>
            <a:ext cx="2524408" cy="947499"/>
          </a:xfrm>
          <a:prstGeom prst="rect">
            <a:avLst/>
          </a:prstGeom>
        </p:spPr>
      </p:pic>
      <p:pic>
        <p:nvPicPr>
          <p:cNvPr id="1026" name="Picture 2" descr="E:\Photos\BMS\DSC_000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4" t="4887" b="25086"/>
          <a:stretch/>
        </p:blipFill>
        <p:spPr bwMode="auto">
          <a:xfrm>
            <a:off x="863764" y="2149643"/>
            <a:ext cx="6552712" cy="42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5274" y="2261727"/>
            <a:ext cx="533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Option: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vantGarde Bk BT" pitchFamily="34" charset="0"/>
                <a:cs typeface="Arial" pitchFamily="34" charset="0"/>
              </a:rPr>
              <a:t>Replace existing heating, ventilation, air conditioning (HVAC) systems</a:t>
            </a: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endParaRPr lang="en-US" sz="1200" b="1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solutions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809" y="86137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Address indoor air quality</a:t>
            </a:r>
          </a:p>
          <a:p>
            <a:pPr algn="r"/>
            <a:r>
              <a:rPr lang="en-US" sz="3600" dirty="0" smtClean="0">
                <a:latin typeface="AvantGarde Bk BT" pitchFamily="34" charset="0"/>
              </a:rPr>
              <a:t>at middle school</a:t>
            </a:r>
            <a:endParaRPr lang="en-US" sz="3600" dirty="0">
              <a:latin typeface="AvantGarde Bk BT" pitchFamily="34" charset="0"/>
            </a:endParaRPr>
          </a:p>
        </p:txBody>
      </p:sp>
      <p:pic>
        <p:nvPicPr>
          <p:cNvPr id="5122" name="Picture 2" descr="E:\Photos\BMS\IMG_09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9274" y="2261727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5444" y="2061702"/>
            <a:ext cx="43632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vantGarde Bk BT" pitchFamily="34" charset="0"/>
                <a:cs typeface="Arial" pitchFamily="34" charset="0"/>
              </a:rPr>
              <a:t>Improve indoor air quality and control humidity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antGarde Bk BT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vantGarde Bk BT" pitchFamily="34" charset="0"/>
                <a:cs typeface="Arial" pitchFamily="34" charset="0"/>
              </a:rPr>
              <a:t>Improve energy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antGarde Bk BT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vantGarde Bk BT" pitchFamily="34" charset="0"/>
                <a:cs typeface="Arial" pitchFamily="34" charset="0"/>
              </a:rPr>
              <a:t>Improve operating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vantGarde Bk BT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vantGarde Bk BT" pitchFamily="34" charset="0"/>
                <a:cs typeface="Arial" pitchFamily="34" charset="0"/>
              </a:rPr>
              <a:t>Respond to EPA mandate to phase out R22 coolant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solutions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809" y="86137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Replace HVAC system at</a:t>
            </a:r>
          </a:p>
          <a:p>
            <a:pPr algn="r"/>
            <a:r>
              <a:rPr lang="en-US" sz="3600" dirty="0" smtClean="0">
                <a:latin typeface="AvantGarde Bk BT" pitchFamily="34" charset="0"/>
              </a:rPr>
              <a:t>middle school</a:t>
            </a:r>
            <a:endParaRPr lang="en-US" sz="3600" dirty="0">
              <a:latin typeface="AvantGarde Bk BT" pitchFamily="34" charset="0"/>
            </a:endParaRPr>
          </a:p>
        </p:txBody>
      </p:sp>
      <p:pic>
        <p:nvPicPr>
          <p:cNvPr id="6146" name="Picture 2" descr="E:\Photos\BMS\IMG_198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11"/>
          <a:stretch/>
        </p:blipFill>
        <p:spPr bwMode="auto">
          <a:xfrm>
            <a:off x="5024438" y="2214102"/>
            <a:ext cx="3899105" cy="44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8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5275" y="2153736"/>
            <a:ext cx="50620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Option #1: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vantGarde Bk BT" pitchFamily="34" charset="0"/>
                <a:cs typeface="Arial" pitchFamily="34" charset="0"/>
              </a:rPr>
              <a:t>Construct an indoor activity center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AvantGarde Bk BT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vantGarde Bk BT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vantGarde Bk BT" pitchFamily="34" charset="0"/>
              <a:cs typeface="Arial" pitchFamily="34" charset="0"/>
            </a:endParaRPr>
          </a:p>
          <a:p>
            <a:endParaRPr lang="en-US" dirty="0" smtClean="0">
              <a:latin typeface="AvantGarde Bk BT" pitchFamily="34" charset="0"/>
              <a:cs typeface="Arial" pitchFamily="34" charset="0"/>
            </a:endParaRP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endParaRPr lang="en-US" dirty="0" smtClean="0">
              <a:latin typeface="AvantGarde Bk BT" pitchFamily="34" charset="0"/>
              <a:cs typeface="Arial" pitchFamily="34" charset="0"/>
            </a:endParaRP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Option #2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vantGarde Bk BT" pitchFamily="34" charset="0"/>
                <a:cs typeface="Arial" pitchFamily="34" charset="0"/>
              </a:rPr>
              <a:t>Use athletic space in new elementary school</a:t>
            </a: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endParaRPr lang="en-US" sz="1200" b="1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solutions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809" y="86137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increase indoor</a:t>
            </a:r>
          </a:p>
          <a:p>
            <a:pPr algn="r"/>
            <a:r>
              <a:rPr lang="en-US" sz="3600" dirty="0" smtClean="0">
                <a:latin typeface="AvantGarde Bk BT" pitchFamily="34" charset="0"/>
              </a:rPr>
              <a:t>recreational space</a:t>
            </a:r>
            <a:endParaRPr lang="en-US" sz="3600" dirty="0">
              <a:latin typeface="AvantGarde Bk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5939" y="2413257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Cost prohibitive without significant partnership involvement;</a:t>
            </a:r>
          </a:p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timeframe did not support immediate need of addressing elementary enrollment growth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5939" y="4888185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The proposed new elementary school will have two gymnasiums which can be used for other recreational activities during non-school hours</a:t>
            </a:r>
            <a:endParaRPr lang="en-US" sz="1200" b="1" dirty="0" smtClean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553" y="2048230"/>
            <a:ext cx="325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Utilize two new gym stations at elementary school</a:t>
            </a: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Continue dialogue with other local partners to resolve issue in a cost-effective manner for the entire community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solutions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809" y="8613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indoor recreation space</a:t>
            </a:r>
            <a:endParaRPr lang="en-US" sz="3600" dirty="0">
              <a:latin typeface="AvantGarde Bk B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19875" y="2062232"/>
            <a:ext cx="2524125" cy="1433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:\Photos\Horace May\Gym Fun 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24" r="11482"/>
          <a:stretch/>
        </p:blipFill>
        <p:spPr bwMode="auto">
          <a:xfrm>
            <a:off x="3914775" y="2062232"/>
            <a:ext cx="505304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9102" y="1779064"/>
            <a:ext cx="5153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The new 900-student, elementary school will cost an estimated </a:t>
            </a:r>
            <a:r>
              <a:rPr lang="en-US" b="1" dirty="0" smtClean="0">
                <a:latin typeface="AvantGarde Bk BT" pitchFamily="34" charset="0"/>
                <a:cs typeface="Arial" pitchFamily="34" charset="0"/>
              </a:rPr>
              <a:t>$30M</a:t>
            </a: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The new HVAC system at the middle school will cost an estimated </a:t>
            </a:r>
            <a:r>
              <a:rPr lang="en-US" b="1" dirty="0" smtClean="0">
                <a:latin typeface="AvantGarde Bk BT" pitchFamily="34" charset="0"/>
                <a:cs typeface="Arial" pitchFamily="34" charset="0"/>
              </a:rPr>
              <a:t>$4M</a:t>
            </a: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Capitalized interest for 4 years (maintaining a flat bond levy for 4 years) is </a:t>
            </a:r>
            <a:r>
              <a:rPr lang="en-US" b="1" dirty="0" smtClean="0">
                <a:latin typeface="AvantGarde Bk BT" pitchFamily="34" charset="0"/>
                <a:cs typeface="Arial" pitchFamily="34" charset="0"/>
              </a:rPr>
              <a:t>$5.8M</a:t>
            </a: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The total bond request on November 4, 2014 is </a:t>
            </a:r>
            <a:r>
              <a:rPr lang="en-US" b="1" dirty="0" smtClean="0">
                <a:latin typeface="AvantGarde Bk BT" pitchFamily="34" charset="0"/>
                <a:cs typeface="Arial" pitchFamily="34" charset="0"/>
              </a:rPr>
              <a:t>$39,815,000</a:t>
            </a:r>
          </a:p>
          <a:p>
            <a:endParaRPr lang="en-US" b="1" dirty="0">
              <a:latin typeface="AvantGarde Bk BT" pitchFamily="34" charset="0"/>
              <a:cs typeface="Arial" pitchFamily="34" charset="0"/>
            </a:endParaRPr>
          </a:p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An additional $180 per pupil in operating referendum will provide the funds to cover operational costs of $1</a:t>
            </a:r>
            <a:r>
              <a:rPr lang="en-US" b="1" dirty="0" smtClean="0">
                <a:latin typeface="AvantGarde Bk BT" pitchFamily="34" charset="0"/>
                <a:cs typeface="Arial" pitchFamily="34" charset="0"/>
              </a:rPr>
              <a:t>M/year </a:t>
            </a:r>
            <a:endParaRPr lang="en-US" b="1" dirty="0">
              <a:latin typeface="AvantGarde Bk BT" pitchFamily="34" charset="0"/>
              <a:cs typeface="Arial" pitchFamily="34" charset="0"/>
            </a:endParaRPr>
          </a:p>
          <a:p>
            <a:endParaRPr lang="en-US" b="1" dirty="0" smtClean="0">
              <a:latin typeface="AvantGarde Bk BT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financial impact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809" y="8613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project costs</a:t>
            </a:r>
            <a:endParaRPr lang="en-US" sz="3600" dirty="0">
              <a:latin typeface="AvantGarde Bk BT" pitchFamily="34" charset="0"/>
            </a:endParaRPr>
          </a:p>
        </p:txBody>
      </p:sp>
      <p:pic>
        <p:nvPicPr>
          <p:cNvPr id="8195" name="Picture 3" descr="E:\Photos\BHS_Seykora\Scienc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59326" y="2372788"/>
            <a:ext cx="4749798" cy="35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553" y="1424728"/>
            <a:ext cx="84184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There will be two questions put to voters on November 4, 2014. </a:t>
            </a:r>
          </a:p>
          <a:p>
            <a:endParaRPr lang="en-US" dirty="0" smtClean="0">
              <a:latin typeface="AvantGarde Bk BT" pitchFamily="34" charset="0"/>
              <a:cs typeface="Arial" pitchFamily="34" charset="0"/>
            </a:endParaRPr>
          </a:p>
          <a:p>
            <a:r>
              <a:rPr lang="en-US" dirty="0">
                <a:latin typeface="AvantGarde Bk BT" pitchFamily="34" charset="0"/>
                <a:cs typeface="Arial" pitchFamily="34" charset="0"/>
              </a:rPr>
              <a:t>QUESTION </a:t>
            </a:r>
            <a:r>
              <a:rPr lang="en-US" dirty="0" smtClean="0">
                <a:latin typeface="AvantGarde Bk BT" pitchFamily="34" charset="0"/>
                <a:cs typeface="Arial" pitchFamily="34" charset="0"/>
              </a:rPr>
              <a:t>1 - </a:t>
            </a:r>
            <a:r>
              <a:rPr lang="en-US" dirty="0">
                <a:latin typeface="AvantGarde Bk BT" pitchFamily="34" charset="0"/>
                <a:cs typeface="Arial" pitchFamily="34" charset="0"/>
              </a:rPr>
              <a:t>requesting a $39,815,000 </a:t>
            </a:r>
            <a:r>
              <a:rPr lang="en-US" u="sng" dirty="0">
                <a:latin typeface="AvantGarde Bk BT" pitchFamily="34" charset="0"/>
                <a:cs typeface="Arial" pitchFamily="34" charset="0"/>
              </a:rPr>
              <a:t>bond</a:t>
            </a:r>
            <a:r>
              <a:rPr lang="en-US" dirty="0">
                <a:latin typeface="AvantGarde Bk BT" pitchFamily="34" charset="0"/>
                <a:cs typeface="Arial" pitchFamily="34" charset="0"/>
              </a:rPr>
              <a:t>, will result in a </a:t>
            </a:r>
            <a:r>
              <a:rPr lang="en-US" dirty="0" smtClean="0">
                <a:latin typeface="AvantGarde Bk BT" pitchFamily="34" charset="0"/>
                <a:cs typeface="Arial" pitchFamily="34" charset="0"/>
              </a:rPr>
              <a:t>21 year </a:t>
            </a:r>
            <a:r>
              <a:rPr lang="en-US" dirty="0">
                <a:latin typeface="AvantGarde Bk BT" pitchFamily="34" charset="0"/>
                <a:cs typeface="Arial" pitchFamily="34" charset="0"/>
              </a:rPr>
              <a:t>continuation of the existing bond </a:t>
            </a:r>
            <a:r>
              <a:rPr lang="en-US" dirty="0" smtClean="0">
                <a:latin typeface="AvantGarde Bk BT" pitchFamily="34" charset="0"/>
                <a:cs typeface="Arial" pitchFamily="34" charset="0"/>
              </a:rPr>
              <a:t>levy.</a:t>
            </a: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r>
              <a:rPr lang="en-US" sz="1400" i="1" dirty="0">
                <a:latin typeface="AvantGarde Bk BT" pitchFamily="34" charset="0"/>
                <a:cs typeface="Arial" pitchFamily="34" charset="0"/>
              </a:rPr>
              <a:t>The minimal tax change is partially due to the fact that the district is refinancing its existing $17M debt.</a:t>
            </a:r>
            <a:endParaRPr lang="en-US" sz="1400" i="1" dirty="0">
              <a:solidFill>
                <a:srgbClr val="FF0000"/>
              </a:solidFill>
              <a:latin typeface="AvantGarde Bk BT" pitchFamily="34" charset="0"/>
              <a:cs typeface="Arial" pitchFamily="34" charset="0"/>
            </a:endParaRP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QUESTION 2 - requesting a ten-year increase to the </a:t>
            </a:r>
            <a:r>
              <a:rPr lang="en-US" u="sng" dirty="0" smtClean="0">
                <a:latin typeface="AvantGarde Bk BT" pitchFamily="34" charset="0"/>
                <a:cs typeface="Arial" pitchFamily="34" charset="0"/>
              </a:rPr>
              <a:t>operating levy </a:t>
            </a:r>
            <a:r>
              <a:rPr lang="en-US" dirty="0" smtClean="0">
                <a:latin typeface="AvantGarde Bk BT" pitchFamily="34" charset="0"/>
                <a:cs typeface="Arial" pitchFamily="34" charset="0"/>
              </a:rPr>
              <a:t>by $180/pupil, will result in an estimated tax increase of </a:t>
            </a:r>
            <a:r>
              <a:rPr lang="en-US" dirty="0">
                <a:latin typeface="AvantGarde Bk BT" pitchFamily="34" charset="0"/>
                <a:cs typeface="Arial" pitchFamily="34" charset="0"/>
              </a:rPr>
              <a:t>$</a:t>
            </a:r>
            <a:r>
              <a:rPr lang="en-US" dirty="0" smtClean="0">
                <a:latin typeface="AvantGarde Bk BT" pitchFamily="34" charset="0"/>
                <a:cs typeface="Arial" pitchFamily="34" charset="0"/>
              </a:rPr>
              <a:t>2.71/month per $100,000 of Referendum Market Valuation, or </a:t>
            </a:r>
            <a:r>
              <a:rPr lang="en-US" dirty="0">
                <a:latin typeface="AvantGarde Bk BT" pitchFamily="34" charset="0"/>
                <a:cs typeface="Arial" pitchFamily="34" charset="0"/>
              </a:rPr>
              <a:t>$32.52 each year </a:t>
            </a:r>
            <a:r>
              <a:rPr lang="en-US" dirty="0" smtClean="0">
                <a:latin typeface="AvantGarde Bk BT" pitchFamily="34" charset="0"/>
                <a:cs typeface="Arial" pitchFamily="34" charset="0"/>
              </a:rPr>
              <a:t>.</a:t>
            </a: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r>
              <a:rPr lang="en-US" sz="1400" i="1" dirty="0" smtClean="0">
                <a:latin typeface="AvantGarde Bk BT" pitchFamily="34" charset="0"/>
                <a:cs typeface="Arial" pitchFamily="34" charset="0"/>
              </a:rPr>
              <a:t>This Question 2 operating referendum tax impact will be reflected in your 2015 tax statement for taxes payable in 2016.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financial impact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809" y="8613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taxes</a:t>
            </a:r>
            <a:endParaRPr lang="en-US" sz="3600" dirty="0"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voting information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809" y="8613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registration</a:t>
            </a:r>
            <a:endParaRPr lang="en-US" sz="3600" dirty="0">
              <a:latin typeface="AvantGarde Bk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74" y="1507704"/>
            <a:ext cx="81438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latin typeface="AvantGarde Bk BT" pitchFamily="34" charset="0"/>
              </a:rPr>
              <a:t>Register to Vote deadline: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vantGarde Bk BT" pitchFamily="34" charset="0"/>
              </a:rPr>
              <a:t>You may register to vote </a:t>
            </a:r>
            <a:r>
              <a:rPr lang="en-US" sz="1600" dirty="0" smtClean="0">
                <a:latin typeface="AvantGarde Bk BT" pitchFamily="34" charset="0"/>
              </a:rPr>
              <a:t>until </a:t>
            </a:r>
            <a:r>
              <a:rPr lang="en-US" sz="1600" dirty="0">
                <a:latin typeface="AvantGarde Bk BT" pitchFamily="34" charset="0"/>
              </a:rPr>
              <a:t>4:30 p.m. on </a:t>
            </a:r>
            <a:r>
              <a:rPr lang="en-US" sz="1600" dirty="0">
                <a:solidFill>
                  <a:srgbClr val="FF0000"/>
                </a:solidFill>
                <a:latin typeface="AvantGarde Bk BT" pitchFamily="34" charset="0"/>
              </a:rPr>
              <a:t>Tuesday, </a:t>
            </a:r>
            <a:r>
              <a:rPr lang="en-US" sz="1600" dirty="0" smtClean="0">
                <a:solidFill>
                  <a:srgbClr val="FF0000"/>
                </a:solidFill>
                <a:latin typeface="AvantGarde Bk BT" pitchFamily="34" charset="0"/>
              </a:rPr>
              <a:t>October 14, </a:t>
            </a:r>
            <a:r>
              <a:rPr lang="en-US" sz="1600" dirty="0">
                <a:solidFill>
                  <a:srgbClr val="FF0000"/>
                </a:solidFill>
                <a:latin typeface="AvantGarde Bk BT" pitchFamily="34" charset="0"/>
              </a:rPr>
              <a:t>2014</a:t>
            </a:r>
            <a:r>
              <a:rPr lang="en-US" sz="1600" dirty="0">
                <a:latin typeface="AvantGarde Bk BT" pitchFamily="34" charset="0"/>
              </a:rPr>
              <a:t>. After this time, voter registration must be done in person on Election Day.</a:t>
            </a:r>
          </a:p>
          <a:p>
            <a:endParaRPr lang="en-US" sz="2400" baseline="30000" dirty="0">
              <a:latin typeface="AvantGarde Bk B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baseline="30000" dirty="0">
                <a:latin typeface="AvantGarde Bk BT" pitchFamily="34" charset="0"/>
              </a:rPr>
              <a:t>Absentee Ballot Request deadline: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vantGarde Bk BT" pitchFamily="34" charset="0"/>
              </a:rPr>
              <a:t>All mailed </a:t>
            </a:r>
            <a:r>
              <a:rPr lang="en-US" sz="1600" dirty="0" smtClean="0">
                <a:latin typeface="AvantGarde Bk BT" pitchFamily="34" charset="0"/>
              </a:rPr>
              <a:t>early/absentee </a:t>
            </a:r>
            <a:r>
              <a:rPr lang="en-US" sz="1600" dirty="0">
                <a:latin typeface="AvantGarde Bk BT" pitchFamily="34" charset="0"/>
              </a:rPr>
              <a:t>ballots must be RECEIVED by the </a:t>
            </a:r>
            <a:r>
              <a:rPr lang="en-US" sz="1600" dirty="0" smtClean="0">
                <a:latin typeface="AvantGarde Bk BT" pitchFamily="34" charset="0"/>
              </a:rPr>
              <a:t>Beltrami County </a:t>
            </a:r>
            <a:r>
              <a:rPr lang="en-US" sz="1600" dirty="0">
                <a:latin typeface="AvantGarde Bk BT" pitchFamily="34" charset="0"/>
              </a:rPr>
              <a:t>Auditor by </a:t>
            </a:r>
            <a:r>
              <a:rPr lang="en-US" sz="1600" dirty="0">
                <a:solidFill>
                  <a:srgbClr val="FF0000"/>
                </a:solidFill>
                <a:latin typeface="AvantGarde Bk BT" pitchFamily="34" charset="0"/>
              </a:rPr>
              <a:t>Tuesday, </a:t>
            </a:r>
            <a:r>
              <a:rPr lang="en-US" sz="1600" dirty="0" smtClean="0">
                <a:solidFill>
                  <a:srgbClr val="FF0000"/>
                </a:solidFill>
                <a:latin typeface="AvantGarde Bk BT" pitchFamily="34" charset="0"/>
              </a:rPr>
              <a:t>November 4, </a:t>
            </a:r>
            <a:r>
              <a:rPr lang="en-US" sz="1600" dirty="0">
                <a:solidFill>
                  <a:srgbClr val="FF0000"/>
                </a:solidFill>
                <a:latin typeface="AvantGarde Bk BT" pitchFamily="34" charset="0"/>
              </a:rPr>
              <a:t>2014 before 3:00 p.m. </a:t>
            </a:r>
            <a:r>
              <a:rPr lang="en-US" sz="1600" dirty="0">
                <a:latin typeface="AvantGarde Bk BT" pitchFamily="34" charset="0"/>
              </a:rPr>
              <a:t>or they will not be counted. In-person </a:t>
            </a:r>
            <a:r>
              <a:rPr lang="en-US" sz="1600" dirty="0" smtClean="0">
                <a:latin typeface="AvantGarde Bk BT" pitchFamily="34" charset="0"/>
              </a:rPr>
              <a:t>absentee voting </a:t>
            </a:r>
            <a:r>
              <a:rPr lang="en-US" sz="1600" dirty="0">
                <a:latin typeface="AvantGarde Bk BT" pitchFamily="34" charset="0"/>
              </a:rPr>
              <a:t>is available until 5:00 pm, </a:t>
            </a:r>
            <a:r>
              <a:rPr lang="en-US" sz="1600" dirty="0">
                <a:solidFill>
                  <a:srgbClr val="FF0000"/>
                </a:solidFill>
                <a:latin typeface="AvantGarde Bk BT" pitchFamily="34" charset="0"/>
              </a:rPr>
              <a:t>Monday, </a:t>
            </a:r>
            <a:r>
              <a:rPr lang="en-US" sz="1600" dirty="0" smtClean="0">
                <a:solidFill>
                  <a:srgbClr val="FF0000"/>
                </a:solidFill>
                <a:latin typeface="AvantGarde Bk BT" pitchFamily="34" charset="0"/>
              </a:rPr>
              <a:t>November</a:t>
            </a:r>
            <a:r>
              <a:rPr lang="en-US" sz="1600" dirty="0">
                <a:solidFill>
                  <a:srgbClr val="FF0000"/>
                </a:solidFill>
                <a:latin typeface="AvantGarde Bk BT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vantGarde Bk BT" pitchFamily="34" charset="0"/>
              </a:rPr>
              <a:t>3, </a:t>
            </a:r>
            <a:r>
              <a:rPr lang="en-US" sz="1600" dirty="0">
                <a:solidFill>
                  <a:srgbClr val="FF0000"/>
                </a:solidFill>
                <a:latin typeface="AvantGarde Bk BT" pitchFamily="34" charset="0"/>
              </a:rPr>
              <a:t>2014</a:t>
            </a:r>
            <a:r>
              <a:rPr lang="en-US" sz="1600" dirty="0">
                <a:latin typeface="AvantGarde Bk BT" pitchFamily="34" charset="0"/>
              </a:rPr>
              <a:t>. After this time, voting must be done in-person on Election Day.</a:t>
            </a:r>
          </a:p>
          <a:p>
            <a:pPr>
              <a:lnSpc>
                <a:spcPct val="150000"/>
              </a:lnSpc>
            </a:pPr>
            <a:endParaRPr lang="en-US" sz="2400" b="1" baseline="30000" dirty="0">
              <a:latin typeface="AvantGarde Bk BT" pitchFamily="34" charset="0"/>
            </a:endParaRPr>
          </a:p>
          <a:p>
            <a:r>
              <a:rPr lang="en-US" sz="2400" b="1" baseline="30000" dirty="0" smtClean="0">
                <a:latin typeface="AvantGarde Bk BT" pitchFamily="34" charset="0"/>
              </a:rPr>
              <a:t>Forms Available:</a:t>
            </a:r>
            <a:endParaRPr lang="en-US" sz="2400" b="1" baseline="30000" dirty="0">
              <a:latin typeface="AvantGarde Bk BT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baseline="30000" dirty="0" smtClean="0">
                <a:latin typeface="AvantGarde Bk BT" pitchFamily="34" charset="0"/>
              </a:rPr>
              <a:t>District office</a:t>
            </a:r>
          </a:p>
          <a:p>
            <a:pPr lvl="0">
              <a:lnSpc>
                <a:spcPct val="150000"/>
              </a:lnSpc>
            </a:pPr>
            <a:r>
              <a:rPr lang="en-US" sz="2000" baseline="30000" dirty="0" smtClean="0">
                <a:latin typeface="AvantGarde Bk BT" pitchFamily="34" charset="0"/>
              </a:rPr>
              <a:t>District website</a:t>
            </a:r>
          </a:p>
          <a:p>
            <a:pPr lvl="0">
              <a:lnSpc>
                <a:spcPct val="150000"/>
              </a:lnSpc>
            </a:pPr>
            <a:r>
              <a:rPr lang="en-US" sz="2000" baseline="30000" dirty="0" smtClean="0">
                <a:solidFill>
                  <a:srgbClr val="FF0000"/>
                </a:solidFill>
                <a:latin typeface="AvantGarde Bk BT" pitchFamily="34" charset="0"/>
              </a:rPr>
              <a:t>Beltrami County Courthouse</a:t>
            </a:r>
          </a:p>
          <a:p>
            <a:endParaRPr lang="en-US" dirty="0"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voting information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809" y="8613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voting day</a:t>
            </a:r>
            <a:endParaRPr lang="en-US" sz="3600" dirty="0">
              <a:latin typeface="AvantGarde Bk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1099239"/>
            <a:ext cx="876748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vantGarde Bk BT" pitchFamily="34" charset="0"/>
              </a:rPr>
              <a:t>BELTRAMI COUNTY Voting Locations:</a:t>
            </a:r>
          </a:p>
          <a:p>
            <a:r>
              <a:rPr lang="en-US" sz="1600" dirty="0" smtClean="0">
                <a:latin typeface="AvantGarde Bk BT" pitchFamily="34" charset="0"/>
              </a:rPr>
              <a:t>(all voting locations will be open 7:00 am to </a:t>
            </a:r>
            <a:r>
              <a:rPr lang="en-US" sz="1600" dirty="0">
                <a:latin typeface="AvantGarde Bk BT" pitchFamily="34" charset="0"/>
              </a:rPr>
              <a:t>8</a:t>
            </a:r>
            <a:r>
              <a:rPr lang="en-US" sz="1600" dirty="0" smtClean="0">
                <a:latin typeface="AvantGarde Bk BT" pitchFamily="34" charset="0"/>
              </a:rPr>
              <a:t>:00 pm) </a:t>
            </a:r>
            <a:endParaRPr lang="en-US" sz="1600" dirty="0">
              <a:latin typeface="AvantGarde Bk BT" pitchFamily="34" charset="0"/>
            </a:endParaRP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 smtClean="0">
                <a:latin typeface="AvantGarde Bk BT" pitchFamily="34" charset="0"/>
              </a:rPr>
              <a:t>Bemidji Ward 1:	America Indian Resource Center – 1630 </a:t>
            </a:r>
            <a:r>
              <a:rPr lang="en-US" sz="1400" dirty="0" err="1" smtClean="0">
                <a:latin typeface="AvantGarde Bk BT" pitchFamily="34" charset="0"/>
              </a:rPr>
              <a:t>Birchmont</a:t>
            </a:r>
            <a:r>
              <a:rPr lang="en-US" sz="1400" dirty="0" smtClean="0">
                <a:latin typeface="AvantGarde Bk BT" pitchFamily="34" charset="0"/>
              </a:rPr>
              <a:t> Drive NE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>
                <a:latin typeface="AvantGarde Bk BT" pitchFamily="34" charset="0"/>
              </a:rPr>
              <a:t>Bemidji Ward 2</a:t>
            </a:r>
            <a:r>
              <a:rPr lang="en-US" sz="1400" dirty="0" smtClean="0">
                <a:latin typeface="AvantGarde Bk BT" pitchFamily="34" charset="0"/>
              </a:rPr>
              <a:t>:	National Guard Armory – 1430 23</a:t>
            </a:r>
            <a:r>
              <a:rPr lang="en-US" sz="1400" baseline="30000" dirty="0" smtClean="0">
                <a:latin typeface="AvantGarde Bk BT" pitchFamily="34" charset="0"/>
              </a:rPr>
              <a:t>rd</a:t>
            </a:r>
            <a:r>
              <a:rPr lang="en-US" sz="1400" dirty="0" smtClean="0">
                <a:latin typeface="AvantGarde Bk BT" pitchFamily="34" charset="0"/>
              </a:rPr>
              <a:t> Street NW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>
                <a:latin typeface="AvantGarde Bk BT" pitchFamily="34" charset="0"/>
              </a:rPr>
              <a:t>Bemidji Ward 3</a:t>
            </a:r>
            <a:r>
              <a:rPr lang="en-US" sz="1400" dirty="0" smtClean="0">
                <a:latin typeface="AvantGarde Bk BT" pitchFamily="34" charset="0"/>
              </a:rPr>
              <a:t>:	Boys &amp; Girls Club Community Room – 1600 Minnesota Avenue NW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>
                <a:latin typeface="AvantGarde Bk BT" pitchFamily="34" charset="0"/>
              </a:rPr>
              <a:t>Bemidji Ward 4</a:t>
            </a:r>
            <a:r>
              <a:rPr lang="en-US" sz="1400" dirty="0" smtClean="0">
                <a:latin typeface="AvantGarde Bk BT" pitchFamily="34" charset="0"/>
              </a:rPr>
              <a:t>:	City Hall Council Chambers – 317 4</a:t>
            </a:r>
            <a:r>
              <a:rPr lang="en-US" sz="1400" baseline="30000" dirty="0" smtClean="0">
                <a:latin typeface="AvantGarde Bk BT" pitchFamily="34" charset="0"/>
              </a:rPr>
              <a:t>th</a:t>
            </a:r>
            <a:r>
              <a:rPr lang="en-US" sz="1400" dirty="0" smtClean="0">
                <a:latin typeface="AvantGarde Bk BT" pitchFamily="34" charset="0"/>
              </a:rPr>
              <a:t> Street NW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>
                <a:latin typeface="AvantGarde Bk BT" pitchFamily="34" charset="0"/>
              </a:rPr>
              <a:t>Bemidji Ward 5</a:t>
            </a:r>
            <a:r>
              <a:rPr lang="en-US" sz="1400" dirty="0" smtClean="0">
                <a:latin typeface="AvantGarde Bk BT" pitchFamily="34" charset="0"/>
              </a:rPr>
              <a:t>:	Northwest Technical College Commons – 905 Grant Avenue SE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 smtClean="0">
                <a:latin typeface="AvantGarde Bk BT" pitchFamily="34" charset="0"/>
              </a:rPr>
              <a:t>Alaska Township:	Alaska Town Hall – 28982 Alaska Lane NW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 smtClean="0">
                <a:latin typeface="AvantGarde Bk BT" pitchFamily="34" charset="0"/>
              </a:rPr>
              <a:t>Bemidji Township:	Bemidji Town Hall – 148 Carr Lake Road SE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 err="1">
                <a:latin typeface="AvantGarde Bk BT" pitchFamily="34" charset="0"/>
              </a:rPr>
              <a:t>Buzzle</a:t>
            </a:r>
            <a:r>
              <a:rPr lang="en-US" sz="1400" dirty="0">
                <a:latin typeface="AvantGarde Bk BT" pitchFamily="34" charset="0"/>
              </a:rPr>
              <a:t> Township:	Pinewood Legion – 13269 Centerline Road NW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 err="1" smtClean="0">
                <a:latin typeface="AvantGarde Bk BT" pitchFamily="34" charset="0"/>
              </a:rPr>
              <a:t>Eckles</a:t>
            </a:r>
            <a:r>
              <a:rPr lang="en-US" sz="1400" dirty="0" smtClean="0">
                <a:latin typeface="AvantGarde Bk BT" pitchFamily="34" charset="0"/>
              </a:rPr>
              <a:t> </a:t>
            </a:r>
            <a:r>
              <a:rPr lang="en-US" sz="1400" dirty="0">
                <a:latin typeface="AvantGarde Bk BT" pitchFamily="34" charset="0"/>
              </a:rPr>
              <a:t>Township:	</a:t>
            </a:r>
            <a:r>
              <a:rPr lang="en-US" sz="1400" dirty="0" err="1">
                <a:latin typeface="AvantGarde Bk BT" pitchFamily="34" charset="0"/>
              </a:rPr>
              <a:t>Eckles</a:t>
            </a:r>
            <a:r>
              <a:rPr lang="en-US" sz="1400" dirty="0">
                <a:latin typeface="AvantGarde Bk BT" pitchFamily="34" charset="0"/>
              </a:rPr>
              <a:t> Community Center – 9735 Cardinal Road NW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 err="1" smtClean="0">
                <a:latin typeface="AvantGarde Bk BT" pitchFamily="34" charset="0"/>
              </a:rPr>
              <a:t>Frohn</a:t>
            </a:r>
            <a:r>
              <a:rPr lang="en-US" sz="1400" dirty="0" smtClean="0">
                <a:latin typeface="AvantGarde Bk BT" pitchFamily="34" charset="0"/>
              </a:rPr>
              <a:t> </a:t>
            </a:r>
            <a:r>
              <a:rPr lang="en-US" sz="1400" dirty="0">
                <a:latin typeface="AvantGarde Bk BT" pitchFamily="34" charset="0"/>
              </a:rPr>
              <a:t>Township:	</a:t>
            </a:r>
            <a:r>
              <a:rPr lang="en-US" sz="1400" dirty="0" err="1">
                <a:latin typeface="AvantGarde Bk BT" pitchFamily="34" charset="0"/>
              </a:rPr>
              <a:t>Frohn</a:t>
            </a:r>
            <a:r>
              <a:rPr lang="en-US" sz="1400" dirty="0">
                <a:latin typeface="AvantGarde Bk BT" pitchFamily="34" charset="0"/>
              </a:rPr>
              <a:t> Town Hall – 8769 Roosevelt Road SE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>
                <a:latin typeface="AvantGarde Bk BT" pitchFamily="34" charset="0"/>
              </a:rPr>
              <a:t>Grant Valley Township:	Grant Valley Town Hall – 5408 Boot Lake Road </a:t>
            </a:r>
            <a:r>
              <a:rPr lang="en-US" sz="1400" dirty="0" smtClean="0">
                <a:latin typeface="AvantGarde Bk BT" pitchFamily="34" charset="0"/>
              </a:rPr>
              <a:t>SW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 err="1">
                <a:latin typeface="AvantGarde Bk BT" pitchFamily="34" charset="0"/>
              </a:rPr>
              <a:t>Lammers</a:t>
            </a:r>
            <a:r>
              <a:rPr lang="en-US" sz="1400" dirty="0">
                <a:latin typeface="AvantGarde Bk BT" pitchFamily="34" charset="0"/>
              </a:rPr>
              <a:t> Township:	</a:t>
            </a:r>
            <a:r>
              <a:rPr lang="en-US" sz="1400" dirty="0" err="1">
                <a:latin typeface="AvantGarde Bk BT" pitchFamily="34" charset="0"/>
              </a:rPr>
              <a:t>Lammers</a:t>
            </a:r>
            <a:r>
              <a:rPr lang="en-US" sz="1400" dirty="0">
                <a:latin typeface="AvantGarde Bk BT" pitchFamily="34" charset="0"/>
              </a:rPr>
              <a:t> Town Hall – 137 2</a:t>
            </a:r>
            <a:r>
              <a:rPr lang="en-US" sz="1400" baseline="30000" dirty="0">
                <a:latin typeface="AvantGarde Bk BT" pitchFamily="34" charset="0"/>
              </a:rPr>
              <a:t>nd</a:t>
            </a:r>
            <a:r>
              <a:rPr lang="en-US" sz="1400" dirty="0">
                <a:latin typeface="AvantGarde Bk BT" pitchFamily="34" charset="0"/>
              </a:rPr>
              <a:t> Street NE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>
                <a:latin typeface="AvantGarde Bk BT" pitchFamily="34" charset="0"/>
              </a:rPr>
              <a:t>Liberty Township:	Liberty Town Hall – 7721 Spencer Road NW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>
                <a:latin typeface="AvantGarde Bk BT" pitchFamily="34" charset="0"/>
              </a:rPr>
              <a:t>Northern Township:	Northern Town Hall – 445 Town Hall Road NW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>
                <a:latin typeface="AvantGarde Bk BT" pitchFamily="34" charset="0"/>
              </a:rPr>
              <a:t>Port Hope Township:	Port Hope Community Center – 9770 Hillcrest Drive NE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>
                <a:latin typeface="AvantGarde Bk BT" pitchFamily="34" charset="0"/>
              </a:rPr>
              <a:t>Roosevelt Township:	Roosevelt Community Center – 25053 Debs Road </a:t>
            </a:r>
            <a:r>
              <a:rPr lang="en-US" sz="1400" dirty="0" smtClean="0">
                <a:latin typeface="AvantGarde Bk BT" pitchFamily="34" charset="0"/>
              </a:rPr>
              <a:t>NW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>
                <a:latin typeface="AvantGarde Bk BT" pitchFamily="34" charset="0"/>
              </a:rPr>
              <a:t>Turtle Lake Township:	Turtle Lake Town Hall – 19143 Lake Julia Drive NW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>
                <a:latin typeface="AvantGarde Bk BT" pitchFamily="34" charset="0"/>
              </a:rPr>
              <a:t>Turtle River Township:	Turtle River Town Hall – 9883 South Arm Court </a:t>
            </a:r>
            <a:r>
              <a:rPr lang="en-US" sz="1400" dirty="0" smtClean="0">
                <a:latin typeface="AvantGarde Bk BT" pitchFamily="34" charset="0"/>
              </a:rPr>
              <a:t>NE</a:t>
            </a:r>
            <a:endParaRPr lang="en-US" sz="1400" dirty="0">
              <a:latin typeface="AvantGarde Bk BT" pitchFamily="34" charset="0"/>
            </a:endParaRPr>
          </a:p>
          <a:p>
            <a:endParaRPr lang="en-US" sz="1000" dirty="0" smtClean="0">
              <a:latin typeface="AvantGarde Bk BT" pitchFamily="34" charset="0"/>
            </a:endParaRPr>
          </a:p>
          <a:p>
            <a:r>
              <a:rPr lang="en-US" sz="1400" dirty="0" smtClean="0">
                <a:latin typeface="AvantGarde Bk BT" pitchFamily="34" charset="0"/>
              </a:rPr>
              <a:t>Contact the Beltrami Auditor’s Office, 218/333-8448 if you need assistance on polling locations.</a:t>
            </a:r>
            <a:endParaRPr lang="en-US" sz="1400" dirty="0"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voting information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809" y="8613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voting day</a:t>
            </a:r>
            <a:endParaRPr lang="en-US" sz="3600" dirty="0">
              <a:latin typeface="AvantGarde Bk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1604865"/>
            <a:ext cx="87674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vantGarde Bk BT" pitchFamily="34" charset="0"/>
              </a:rPr>
              <a:t>BELTRAMI COUNTY MAIL-IN BALLOTS ONLY:</a:t>
            </a:r>
          </a:p>
          <a:p>
            <a:r>
              <a:rPr lang="en-US" sz="1600" dirty="0" smtClean="0">
                <a:latin typeface="AvantGarde Bk BT" pitchFamily="34" charset="0"/>
              </a:rPr>
              <a:t> </a:t>
            </a:r>
            <a:endParaRPr lang="en-US" sz="1600" dirty="0">
              <a:latin typeface="AvantGarde Bk BT" pitchFamily="34" charset="0"/>
            </a:endParaRP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>
                <a:latin typeface="AvantGarde Bk BT" pitchFamily="34" charset="0"/>
              </a:rPr>
              <a:t>Durand </a:t>
            </a:r>
            <a:r>
              <a:rPr lang="en-US" sz="1400" dirty="0" smtClean="0">
                <a:latin typeface="AvantGarde Bk BT" pitchFamily="34" charset="0"/>
              </a:rPr>
              <a:t>Township</a:t>
            </a:r>
            <a:endParaRPr lang="en-US" sz="1400" dirty="0">
              <a:latin typeface="AvantGarde Bk BT" pitchFamily="34" charset="0"/>
            </a:endParaRP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 smtClean="0">
                <a:latin typeface="AvantGarde Bk BT" pitchFamily="34" charset="0"/>
              </a:rPr>
              <a:t>Jones Township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 smtClean="0">
                <a:latin typeface="AvantGarde Bk BT" pitchFamily="34" charset="0"/>
              </a:rPr>
              <a:t>Maple Ridge Township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 smtClean="0">
                <a:latin typeface="AvantGarde Bk BT" pitchFamily="34" charset="0"/>
              </a:rPr>
              <a:t>Nebbish Township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 err="1" smtClean="0">
                <a:latin typeface="AvantGarde Bk BT" pitchFamily="34" charset="0"/>
              </a:rPr>
              <a:t>Solway</a:t>
            </a:r>
            <a:endParaRPr lang="en-US" sz="1400" dirty="0" smtClean="0">
              <a:latin typeface="AvantGarde Bk BT" pitchFamily="34" charset="0"/>
            </a:endParaRP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 smtClean="0">
                <a:latin typeface="AvantGarde Bk BT" pitchFamily="34" charset="0"/>
              </a:rPr>
              <a:t>Sugar Bush Township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 smtClean="0">
                <a:latin typeface="AvantGarde Bk BT" pitchFamily="34" charset="0"/>
              </a:rPr>
              <a:t>Turtle River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 smtClean="0">
                <a:latin typeface="AvantGarde Bk BT" pitchFamily="34" charset="0"/>
              </a:rPr>
              <a:t>Wilton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endParaRPr lang="en-US" sz="1000" dirty="0" smtClean="0">
              <a:latin typeface="AvantGarde Bk BT" pitchFamily="34" charset="0"/>
            </a:endParaRPr>
          </a:p>
          <a:p>
            <a:r>
              <a:rPr lang="en-US" sz="1600" dirty="0" smtClean="0">
                <a:latin typeface="AvantGarde Bk BT" pitchFamily="34" charset="0"/>
              </a:rPr>
              <a:t>The Beltrami Auditor’s Office will mail ballots to all registered voters who reside in these townships. Contact the Beltrami Auditor’s Office, 218/333-8448 if you need assistance.</a:t>
            </a:r>
            <a:endParaRPr lang="en-US" sz="1600" dirty="0"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voting information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809" y="8613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voting day</a:t>
            </a:r>
            <a:endParaRPr lang="en-US" sz="3600" dirty="0">
              <a:latin typeface="AvantGarde Bk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1604865"/>
            <a:ext cx="8767482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vantGarde Bk BT" pitchFamily="34" charset="0"/>
              </a:rPr>
              <a:t>HUBBARD COUNTY Voting Locations:</a:t>
            </a:r>
          </a:p>
          <a:p>
            <a:r>
              <a:rPr lang="en-US" sz="1600" dirty="0" smtClean="0">
                <a:latin typeface="AvantGarde Bk BT" pitchFamily="34" charset="0"/>
              </a:rPr>
              <a:t>(voting </a:t>
            </a:r>
            <a:r>
              <a:rPr lang="en-US" sz="1600" dirty="0">
                <a:latin typeface="AvantGarde Bk BT" pitchFamily="34" charset="0"/>
              </a:rPr>
              <a:t>locations will be open 7:00 am to 8:00 </a:t>
            </a:r>
            <a:r>
              <a:rPr lang="en-US" sz="1600" dirty="0" smtClean="0">
                <a:latin typeface="AvantGarde Bk BT" pitchFamily="34" charset="0"/>
              </a:rPr>
              <a:t>pm, except as noted) </a:t>
            </a:r>
            <a:endParaRPr lang="en-US" sz="1600" dirty="0">
              <a:latin typeface="AvantGarde Bk BT" pitchFamily="34" charset="0"/>
            </a:endParaRPr>
          </a:p>
          <a:p>
            <a:pPr marL="2398713" indent="-1936750">
              <a:spcBef>
                <a:spcPts val="1200"/>
              </a:spcBef>
              <a:tabLst>
                <a:tab pos="2398713" algn="l"/>
              </a:tabLst>
            </a:pPr>
            <a:r>
              <a:rPr lang="en-US" sz="1400" dirty="0" err="1">
                <a:latin typeface="AvantGarde Bk BT" pitchFamily="34" charset="0"/>
              </a:rPr>
              <a:t>Farden</a:t>
            </a:r>
            <a:r>
              <a:rPr lang="en-US" sz="1400" dirty="0">
                <a:latin typeface="AvantGarde Bk BT" pitchFamily="34" charset="0"/>
              </a:rPr>
              <a:t> Township:	</a:t>
            </a:r>
            <a:r>
              <a:rPr lang="en-US" sz="1400" dirty="0" err="1">
                <a:latin typeface="AvantGarde Bk BT" pitchFamily="34" charset="0"/>
              </a:rPr>
              <a:t>Farden</a:t>
            </a:r>
            <a:r>
              <a:rPr lang="en-US" sz="1400" dirty="0">
                <a:latin typeface="AvantGarde Bk BT" pitchFamily="34" charset="0"/>
              </a:rPr>
              <a:t> Town Hall – 49702 315</a:t>
            </a:r>
            <a:r>
              <a:rPr lang="en-US" sz="1400" baseline="30000" dirty="0">
                <a:latin typeface="AvantGarde Bk BT" pitchFamily="34" charset="0"/>
              </a:rPr>
              <a:t>th</a:t>
            </a:r>
            <a:r>
              <a:rPr lang="en-US" sz="1400" dirty="0">
                <a:latin typeface="AvantGarde Bk BT" pitchFamily="34" charset="0"/>
              </a:rPr>
              <a:t> </a:t>
            </a:r>
            <a:r>
              <a:rPr lang="en-US" sz="1400" dirty="0" smtClean="0">
                <a:latin typeface="AvantGarde Bk BT" pitchFamily="34" charset="0"/>
              </a:rPr>
              <a:t>Avenue</a:t>
            </a: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 smtClean="0">
                <a:latin typeface="AvantGarde Bk BT" pitchFamily="34" charset="0"/>
              </a:rPr>
              <a:t>Fern </a:t>
            </a:r>
            <a:r>
              <a:rPr lang="en-US" sz="1400" dirty="0">
                <a:latin typeface="AvantGarde Bk BT" pitchFamily="34" charset="0"/>
              </a:rPr>
              <a:t>Township	Fern Town Hall – 47978 129</a:t>
            </a:r>
            <a:r>
              <a:rPr lang="en-US" sz="1400" baseline="30000" dirty="0">
                <a:latin typeface="AvantGarde Bk BT" pitchFamily="34" charset="0"/>
              </a:rPr>
              <a:t>th</a:t>
            </a:r>
            <a:r>
              <a:rPr lang="en-US" sz="1400" dirty="0">
                <a:latin typeface="AvantGarde Bk BT" pitchFamily="34" charset="0"/>
              </a:rPr>
              <a:t> </a:t>
            </a:r>
            <a:r>
              <a:rPr lang="en-US" sz="1400" dirty="0" smtClean="0">
                <a:latin typeface="AvantGarde Bk BT" pitchFamily="34" charset="0"/>
              </a:rPr>
              <a:t>Avenue, 10am to 8pm</a:t>
            </a:r>
            <a:endParaRPr lang="en-US" sz="1400" dirty="0">
              <a:latin typeface="AvantGarde Bk BT" pitchFamily="34" charset="0"/>
            </a:endParaRP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>
                <a:latin typeface="AvantGarde Bk BT" pitchFamily="34" charset="0"/>
              </a:rPr>
              <a:t>Guthrie Township:	Guthrie Community Center – 44255 Rail Rd (NOTE: houses between 42769 &amp; 43999 only</a:t>
            </a:r>
            <a:r>
              <a:rPr lang="en-US" sz="1400" dirty="0" smtClean="0">
                <a:latin typeface="AvantGarde Bk BT" pitchFamily="34" charset="0"/>
              </a:rPr>
              <a:t>),</a:t>
            </a:r>
            <a:endParaRPr lang="en-US" sz="1400" dirty="0">
              <a:latin typeface="AvantGarde Bk BT" pitchFamily="34" charset="0"/>
            </a:endParaRP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>
                <a:latin typeface="AvantGarde Bk BT" pitchFamily="34" charset="0"/>
              </a:rPr>
              <a:t>Hart Lake Township:	Hart Lake Town Hall – 43953 County Road </a:t>
            </a:r>
            <a:r>
              <a:rPr lang="en-US" sz="1400" dirty="0" smtClean="0">
                <a:latin typeface="AvantGarde Bk BT" pitchFamily="34" charset="0"/>
              </a:rPr>
              <a:t>45</a:t>
            </a:r>
            <a:endParaRPr lang="en-US" sz="1400" dirty="0">
              <a:latin typeface="AvantGarde Bk BT" pitchFamily="34" charset="0"/>
            </a:endParaRP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>
                <a:latin typeface="AvantGarde Bk BT" pitchFamily="34" charset="0"/>
              </a:rPr>
              <a:t>Helga Township:	</a:t>
            </a:r>
            <a:r>
              <a:rPr lang="en-US" sz="1400" dirty="0" smtClean="0">
                <a:latin typeface="AvantGarde Bk BT" pitchFamily="34" charset="0"/>
              </a:rPr>
              <a:t>Helga / Nary </a:t>
            </a:r>
            <a:r>
              <a:rPr lang="en-US" sz="1400" dirty="0">
                <a:latin typeface="AvantGarde Bk BT" pitchFamily="34" charset="0"/>
              </a:rPr>
              <a:t>Community Center – 25895 County Road </a:t>
            </a:r>
            <a:r>
              <a:rPr lang="en-US" sz="1400" dirty="0" smtClean="0">
                <a:latin typeface="AvantGarde Bk BT" pitchFamily="34" charset="0"/>
              </a:rPr>
              <a:t>9</a:t>
            </a:r>
            <a:endParaRPr lang="en-US" sz="1400" dirty="0">
              <a:latin typeface="AvantGarde Bk BT" pitchFamily="34" charset="0"/>
            </a:endParaRP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>
                <a:latin typeface="AvantGarde Bk BT" pitchFamily="34" charset="0"/>
              </a:rPr>
              <a:t>Lake Hattie Township:	Lake Hattie Town Hall – 42229 County Road 3 (NOTE: houses between 44021 &amp; 44387 only</a:t>
            </a:r>
            <a:r>
              <a:rPr lang="en-US" sz="1400" dirty="0" smtClean="0">
                <a:latin typeface="AvantGarde Bk BT" pitchFamily="34" charset="0"/>
              </a:rPr>
              <a:t>), 10am to 8pm</a:t>
            </a:r>
            <a:endParaRPr lang="en-US" sz="1400" dirty="0">
              <a:latin typeface="AvantGarde Bk BT" pitchFamily="34" charset="0"/>
            </a:endParaRP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r>
              <a:rPr lang="en-US" sz="1400" dirty="0">
                <a:latin typeface="AvantGarde Bk BT" pitchFamily="34" charset="0"/>
              </a:rPr>
              <a:t>Rockwood Township:	Rockwood Town Hall – 16962 County Road </a:t>
            </a:r>
            <a:r>
              <a:rPr lang="en-US" sz="1400" dirty="0" smtClean="0">
                <a:latin typeface="AvantGarde Bk BT" pitchFamily="34" charset="0"/>
              </a:rPr>
              <a:t>9</a:t>
            </a:r>
            <a:endParaRPr lang="en-US" sz="1400" dirty="0">
              <a:latin typeface="AvantGarde Bk BT" pitchFamily="34" charset="0"/>
            </a:endParaRPr>
          </a:p>
          <a:p>
            <a:pPr marL="2398713" indent="-1936750">
              <a:spcBef>
                <a:spcPts val="400"/>
              </a:spcBef>
              <a:tabLst>
                <a:tab pos="2398713" algn="l"/>
              </a:tabLst>
            </a:pPr>
            <a:endParaRPr lang="en-US" sz="1400" i="1" dirty="0" smtClean="0">
              <a:latin typeface="AvantGarde Bk BT" pitchFamily="34" charset="0"/>
            </a:endParaRPr>
          </a:p>
          <a:p>
            <a:endParaRPr lang="en-US" sz="1000" dirty="0">
              <a:latin typeface="AvantGarde Bk BT" pitchFamily="34" charset="0"/>
            </a:endParaRPr>
          </a:p>
          <a:p>
            <a:r>
              <a:rPr lang="en-US" sz="1600" dirty="0" smtClean="0">
                <a:latin typeface="AvantGarde Bk BT" pitchFamily="34" charset="0"/>
              </a:rPr>
              <a:t>Contact the Hubbard Auditor’s Office, 218/732-3196 if you need assistance on polling locations.</a:t>
            </a:r>
            <a:endParaRPr lang="en-US" sz="1600" dirty="0"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857374"/>
            <a:ext cx="84582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20 community meetings</a:t>
            </a:r>
          </a:p>
          <a:p>
            <a:endParaRPr lang="en-US" dirty="0" smtClean="0">
              <a:solidFill>
                <a:prstClr val="black"/>
              </a:solidFill>
              <a:latin typeface="AvantGarde Bk BT" pitchFamily="34" charset="0"/>
              <a:cs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From January 2014 to July 2014</a:t>
            </a:r>
          </a:p>
          <a:p>
            <a:endParaRPr lang="en-US" dirty="0" smtClean="0">
              <a:solidFill>
                <a:prstClr val="black"/>
              </a:solidFill>
              <a:latin typeface="AvantGarde Bk BT" pitchFamily="34" charset="0"/>
              <a:cs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Hundreds of community members engaged</a:t>
            </a:r>
          </a:p>
          <a:p>
            <a:endParaRPr lang="en-US" sz="1200" b="1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how we got here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0651" y="865585"/>
            <a:ext cx="774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listening sessions &amp; facilities survey</a:t>
            </a:r>
            <a:endParaRPr lang="en-US" sz="3600" dirty="0">
              <a:latin typeface="AvantGarde Bk BT" pitchFamily="34" charset="0"/>
            </a:endParaRPr>
          </a:p>
        </p:txBody>
      </p:sp>
      <p:pic>
        <p:nvPicPr>
          <p:cNvPr id="9219" name="Picture 3" descr="E:\Photos\BMS\IMG_281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82"/>
          <a:stretch/>
        </p:blipFill>
        <p:spPr bwMode="auto">
          <a:xfrm>
            <a:off x="762001" y="3519367"/>
            <a:ext cx="8229600" cy="324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75" y="1422800"/>
            <a:ext cx="397764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YES / YES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New elementary school for all 4</a:t>
            </a:r>
            <a:r>
              <a:rPr lang="en-US" baseline="30000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 &amp; 5</a:t>
            </a:r>
            <a:r>
              <a:rPr lang="en-US" baseline="30000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 graders</a:t>
            </a:r>
          </a:p>
          <a:p>
            <a:pPr marL="225425" indent="-2254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Operational funding for new elementary school</a:t>
            </a:r>
          </a:p>
          <a:p>
            <a:pPr marL="225425" indent="-2254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Replacement of aged HVAC system at middle school</a:t>
            </a:r>
          </a:p>
          <a:p>
            <a:pPr marL="225425" indent="-2254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Two new community gymnasiums for indoor recreational use (outside of school use)</a:t>
            </a:r>
          </a:p>
          <a:p>
            <a:pPr marL="225425" indent="-2254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Additional space available for community needs</a:t>
            </a:r>
            <a:endParaRPr lang="en-US" dirty="0">
              <a:solidFill>
                <a:prstClr val="black"/>
              </a:solidFill>
              <a:latin typeface="AvantGarde Bk BT" pitchFamily="34" charset="0"/>
              <a:cs typeface="Arial" pitchFamily="34" charset="0"/>
            </a:endParaRPr>
          </a:p>
          <a:p>
            <a:pPr marL="225425" indent="-2254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Increase taxes $2.71/month for Q2 and a 21 year extension of the current debt service levy for Q1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1" y="1422800"/>
            <a:ext cx="471487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NO / NO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Move 5</a:t>
            </a:r>
            <a:r>
              <a:rPr lang="en-US" baseline="30000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 grade to middle school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Move 8</a:t>
            </a:r>
            <a:r>
              <a:rPr lang="en-US" baseline="30000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 grade to high school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Increased class sizes / overcrowding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Replace middle school HVAC system using health/safety local levy dollars – will delay other deferred maintenance and repair projects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District will be back to ask the voters again in the next General Election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Cost for improvements/additional space will increase (current construction cost escalation rates are 5.5% to 6% per year which would result in an additional $3.84M to $4.2M if we moved forward with the same solution in 2 years)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$3.4M decrease in taxes in 4 years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implications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3809" y="8613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yes / no</a:t>
            </a:r>
            <a:endParaRPr lang="en-US" sz="3600" dirty="0"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communication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3809" y="8613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stay informed</a:t>
            </a:r>
            <a:endParaRPr lang="en-US" sz="3600" dirty="0">
              <a:latin typeface="AvantGarde Bk B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340" y="1600200"/>
            <a:ext cx="5679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Community meetings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Date, locations posted on ISD #31 website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AvantGarde Bk BT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Weekly flyers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Starting week of September 14, 2014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AvantGarde Bk BT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District Website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  <a:hlinkClick r:id="rId3"/>
              </a:rPr>
              <a:t>www.bemidji.k12.mn.us</a:t>
            </a:r>
            <a:endParaRPr lang="en-US" dirty="0" smtClean="0">
              <a:solidFill>
                <a:prstClr val="black"/>
              </a:solidFill>
              <a:latin typeface="AvantGarde Bk BT" pitchFamily="34" charset="0"/>
              <a:cs typeface="Arial" pitchFamily="34" charset="0"/>
            </a:endParaRPr>
          </a:p>
          <a:p>
            <a:pPr marL="685800" lvl="1" indent="-22860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AvantGarde Bk BT" pitchFamily="34" charset="0"/>
              <a:cs typeface="Arial" pitchFamily="34" charset="0"/>
            </a:endParaRPr>
          </a:p>
          <a:p>
            <a:pPr marL="0" lvl="1"/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Contact Superintendent James Hess</a:t>
            </a:r>
          </a:p>
          <a:p>
            <a:pPr marL="0" lvl="1"/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218-333-3100 ext. 31120</a:t>
            </a:r>
          </a:p>
          <a:p>
            <a:pPr marL="0" lvl="1"/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jhess@bemidji.k12.mn.us</a:t>
            </a:r>
          </a:p>
        </p:txBody>
      </p:sp>
    </p:spTree>
    <p:extLst>
      <p:ext uri="{BB962C8B-B14F-4D97-AF65-F5344CB8AC3E}">
        <p14:creationId xmlns:p14="http://schemas.microsoft.com/office/powerpoint/2010/main" val="7706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how we got here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774" y="1986687"/>
            <a:ext cx="515778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The primary issues identified include: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Increasing student enrollment at elementary level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endParaRPr lang="en-US" dirty="0" smtClean="0">
              <a:solidFill>
                <a:prstClr val="black"/>
              </a:solidFill>
              <a:latin typeface="AvantGarde Bk BT" pitchFamily="34" charset="0"/>
              <a:cs typeface="Arial" pitchFamily="34" charset="0"/>
            </a:endParaRP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Bemidji Middle School’s indoor air quality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endParaRPr lang="en-US" dirty="0" smtClean="0">
              <a:solidFill>
                <a:prstClr val="black"/>
              </a:solidFill>
              <a:latin typeface="AvantGarde Bk BT" pitchFamily="34" charset="0"/>
              <a:cs typeface="Arial" pitchFamily="34" charset="0"/>
            </a:endParaRP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The need for additional indoor activity space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vantGarde Bk BT" pitchFamily="34" charset="0"/>
              <a:cs typeface="Arial" pitchFamily="34" charset="0"/>
            </a:endParaRPr>
          </a:p>
          <a:p>
            <a:endParaRPr lang="en-US" sz="1200" b="1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0651" y="865585"/>
            <a:ext cx="774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listening sessions &amp; facilities survey</a:t>
            </a:r>
            <a:endParaRPr lang="en-US" sz="3600" dirty="0">
              <a:latin typeface="AvantGarde Bk BT" pitchFamily="34" charset="0"/>
            </a:endParaRPr>
          </a:p>
        </p:txBody>
      </p:sp>
      <p:pic>
        <p:nvPicPr>
          <p:cNvPr id="2050" name="Picture 2" descr="E:\Photos\DSCF09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056491" y="2586848"/>
            <a:ext cx="4669819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challenges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809" y="8613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enrollment growth </a:t>
            </a:r>
            <a:endParaRPr lang="en-US" sz="3600" dirty="0">
              <a:latin typeface="AvantGarde Bk BT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299183"/>
              </p:ext>
            </p:extLst>
          </p:nvPr>
        </p:nvGraphicFramePr>
        <p:xfrm>
          <a:off x="2169299" y="2132039"/>
          <a:ext cx="6810742" cy="440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61" y="2270613"/>
            <a:ext cx="1228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75" y="1323065"/>
            <a:ext cx="5917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Enrollment by Grade </a:t>
            </a:r>
            <a:r>
              <a:rPr lang="en-US" sz="2400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Groupings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(based </a:t>
            </a:r>
            <a:r>
              <a:rPr lang="en-US" sz="2400" dirty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on birth rates)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8031" y="6418382"/>
            <a:ext cx="6128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3413" algn="ctr"/>
                <a:tab pos="1143000" algn="ctr"/>
                <a:tab pos="1662113" algn="ctr"/>
                <a:tab pos="2171700" algn="ctr"/>
                <a:tab pos="2690813" algn="ctr"/>
                <a:tab pos="3200400" algn="ctr"/>
                <a:tab pos="3719513" algn="ctr"/>
                <a:tab pos="4229100" algn="ctr"/>
                <a:tab pos="4748213" algn="ctr"/>
                <a:tab pos="5257800" algn="ctr"/>
                <a:tab pos="5776913" algn="ctr"/>
              </a:tabLst>
            </a:pPr>
            <a:r>
              <a:rPr lang="en-US" sz="1200" dirty="0" smtClean="0">
                <a:latin typeface="Arial Narrow" panose="020B0606020202030204" pitchFamily="34" charset="0"/>
              </a:rPr>
              <a:t>07	08	09	10	11	12	13	14	15	16	17	18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6965" y="6578905"/>
            <a:ext cx="606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year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 rot="19747796">
            <a:off x="2498293" y="3035850"/>
            <a:ext cx="144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</a:rPr>
              <a:t>2028 students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747796">
            <a:off x="8181052" y="2098820"/>
            <a:ext cx="144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</a:rPr>
              <a:t>2712 students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93987" y="4157316"/>
            <a:ext cx="414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latin typeface="Arial Narrow" panose="020B0606020202030204" pitchFamily="34" charset="0"/>
              </a:rPr>
              <a:t>Number of students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2204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9497" y="2154363"/>
            <a:ext cx="39147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District covers 825 square miles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vantGarde Bk BT" pitchFamily="34" charset="0"/>
              <a:cs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As elementary school enrollment increases, it is a challenge to manage growth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vantGarde Bk BT" pitchFamily="34" charset="0"/>
              <a:cs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hanging attendance borders can be very disruptive </a:t>
            </a:r>
          </a:p>
          <a:p>
            <a:endParaRPr lang="en-US" sz="1200" b="1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challenges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809" y="86137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managing enrollment growth in a geographically dispersed district</a:t>
            </a:r>
            <a:endParaRPr lang="en-US" sz="3600" dirty="0">
              <a:latin typeface="AvantGarde Bk BT" pitchFamily="34" charset="0"/>
            </a:endParaRPr>
          </a:p>
        </p:txBody>
      </p:sp>
      <p:pic>
        <p:nvPicPr>
          <p:cNvPr id="1026" name="Picture 2" descr="M:\Response\Project Pursuits\K-12 Education\Public K-12\MN - Bemidji\ReferendumAssistance2014\District\District Ma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059" y="2043954"/>
            <a:ext cx="4511007" cy="470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1" y="1728834"/>
            <a:ext cx="39433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Some of the desired solutions – adding a small number of classrooms to each existing elementary school – are cost prohibitive and non-functional because some schools don’t have the core infrastructure to support them and some have already been added onto 3 and 4 times.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vantGarde Bk BT" pitchFamily="34" charset="0"/>
              <a:cs typeface="Arial" pitchFamily="34" charset="0"/>
            </a:endParaRPr>
          </a:p>
          <a:p>
            <a:endParaRPr lang="en-US" sz="1200" b="1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challenges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3809" y="8613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managing cost of growth</a:t>
            </a:r>
            <a:endParaRPr lang="en-US" sz="3600" dirty="0">
              <a:latin typeface="AvantGarde Bk B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59" t="10054"/>
          <a:stretch/>
        </p:blipFill>
        <p:spPr>
          <a:xfrm>
            <a:off x="5924550" y="2266949"/>
            <a:ext cx="3048000" cy="4397883"/>
          </a:xfrm>
          <a:prstGeom prst="rect">
            <a:avLst/>
          </a:prstGeom>
        </p:spPr>
      </p:pic>
      <p:pic>
        <p:nvPicPr>
          <p:cNvPr id="3074" name="Picture 2" descr="E:\Photos\Alberti\alberti (4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463" y="1890767"/>
            <a:ext cx="4510087" cy="47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4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8124" y="2061702"/>
            <a:ext cx="4948877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The heating, ventilation and air conditioning (HVAC) systems at the Middle School are 33 years old and have exceeded their useful lifespan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vantGarde Bk BT" pitchFamily="34" charset="0"/>
              <a:cs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The HVAC system does not function well enough to meet new fresh air standards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vantGarde Bk BT" pitchFamily="34" charset="0"/>
              <a:cs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vantGarde Bk BT" pitchFamily="34" charset="0"/>
                <a:cs typeface="Arial" pitchFamily="34" charset="0"/>
              </a:rPr>
              <a:t>The R-22 coolant used by our systems will be phased out of production by 2020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vantGarde Bk BT" pitchFamily="34" charset="0"/>
              <a:cs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vantGarde Bk BT" pitchFamily="34" charset="0"/>
              <a:cs typeface="Arial" pitchFamily="34" charset="0"/>
            </a:endParaRPr>
          </a:p>
          <a:p>
            <a:endParaRPr lang="en-US" sz="1200" b="1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challenges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809" y="86137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Aging infrastructure</a:t>
            </a:r>
          </a:p>
          <a:p>
            <a:pPr algn="r"/>
            <a:r>
              <a:rPr lang="en-US" sz="3600" dirty="0" smtClean="0">
                <a:latin typeface="AvantGarde Bk BT" pitchFamily="34" charset="0"/>
              </a:rPr>
              <a:t>at the Middle School</a:t>
            </a:r>
            <a:endParaRPr lang="en-US" sz="3600" dirty="0">
              <a:latin typeface="AvantGarde Bk BT" pitchFamily="34" charset="0"/>
            </a:endParaRPr>
          </a:p>
        </p:txBody>
      </p:sp>
      <p:pic>
        <p:nvPicPr>
          <p:cNvPr id="4098" name="Picture 2" descr="E:\Photos\BMS\IMG_06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316" y="2147427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5276" y="1971867"/>
            <a:ext cx="53339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cs typeface="Arial" pitchFamily="34" charset="0"/>
              </a:rPr>
              <a:t>Option#1: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cs typeface="Arial" pitchFamily="34" charset="0"/>
              </a:rPr>
              <a:t>Build additions to existing elementary schools where possible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antGarde Bk BT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cs typeface="Arial" pitchFamily="34" charset="0"/>
              </a:rPr>
              <a:t>Option #2: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cs typeface="Arial" pitchFamily="34" charset="0"/>
              </a:rPr>
              <a:t>Construct a new k-5 elementary school and re-draw existing elementary school boundaries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>
              <a:latin typeface="AvantGarde Bk BT" pitchFamily="34" charset="0"/>
              <a:cs typeface="Arial" pitchFamily="34" charset="0"/>
            </a:endParaRPr>
          </a:p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Option #3: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AvantGarde Bk BT" pitchFamily="34" charset="0"/>
                <a:cs typeface="Arial" pitchFamily="34" charset="0"/>
              </a:rPr>
              <a:t>Construct a new 4</a:t>
            </a:r>
            <a:r>
              <a:rPr lang="en-US" baseline="30000" dirty="0" smtClean="0">
                <a:latin typeface="AvantGarde Bk BT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vantGarde Bk BT" pitchFamily="34" charset="0"/>
                <a:cs typeface="Arial" pitchFamily="34" charset="0"/>
              </a:rPr>
              <a:t> &amp; 5</a:t>
            </a:r>
            <a:r>
              <a:rPr lang="en-US" baseline="30000" dirty="0" smtClean="0">
                <a:latin typeface="AvantGarde Bk BT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vantGarde Bk BT" pitchFamily="34" charset="0"/>
                <a:cs typeface="Arial" pitchFamily="34" charset="0"/>
              </a:rPr>
              <a:t> grade elementary school and keep same k-3 school boundaries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>
              <a:latin typeface="AvantGarde Bk BT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cs typeface="Arial" pitchFamily="34" charset="0"/>
              </a:rPr>
              <a:t>Option #4: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cs typeface="Arial" pitchFamily="34" charset="0"/>
              </a:rPr>
              <a:t>Move 5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cs typeface="Arial" pitchFamily="34" charset="0"/>
              </a:rPr>
              <a:t> grade to middle school and 8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cs typeface="Arial" pitchFamily="34" charset="0"/>
              </a:rPr>
              <a:t> grade to high school</a:t>
            </a:r>
          </a:p>
          <a:p>
            <a:endParaRPr lang="en-US" sz="1200" b="1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5501" y="2239341"/>
            <a:ext cx="297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cs typeface="Arial" pitchFamily="34" charset="0"/>
              </a:rPr>
              <a:t>Cost prohibitive and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antGarde Bk BT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vantGarde Bk BT" pitchFamily="34" charset="0"/>
                <a:cs typeface="Arial" pitchFamily="34" charset="0"/>
              </a:rPr>
              <a:t>Non-functional</a:t>
            </a: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endParaRPr lang="en-US" dirty="0" smtClean="0">
              <a:latin typeface="AvantGarde Bk BT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cs typeface="Arial" pitchFamily="34" charset="0"/>
              </a:rPr>
              <a:t>Doesn’t provide enough space</a:t>
            </a: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endParaRPr lang="en-US" dirty="0" smtClean="0">
              <a:latin typeface="AvantGarde Bk BT" pitchFamily="34" charset="0"/>
              <a:cs typeface="Arial" pitchFamily="34" charset="0"/>
            </a:endParaRPr>
          </a:p>
          <a:p>
            <a:r>
              <a:rPr lang="en-US" dirty="0">
                <a:latin typeface="AvantGarde Bk BT" pitchFamily="34" charset="0"/>
                <a:cs typeface="Arial" pitchFamily="34" charset="0"/>
              </a:rPr>
              <a:t>L</a:t>
            </a:r>
            <a:r>
              <a:rPr lang="en-US" dirty="0" smtClean="0">
                <a:latin typeface="AvantGarde Bk BT" pitchFamily="34" charset="0"/>
                <a:cs typeface="Arial" pitchFamily="34" charset="0"/>
              </a:rPr>
              <a:t>ess disruptive, more equitable, cost-effective</a:t>
            </a: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cs typeface="Arial" pitchFamily="34" charset="0"/>
              </a:rPr>
              <a:t>Proposed grade configuration is not desired</a:t>
            </a:r>
          </a:p>
          <a:p>
            <a:endParaRPr lang="en-US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solutions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809" y="86137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Manage enrollment growth</a:t>
            </a:r>
          </a:p>
          <a:p>
            <a:pPr algn="r"/>
            <a:r>
              <a:rPr lang="en-US" sz="3600" dirty="0" smtClean="0">
                <a:latin typeface="AvantGarde Bk BT" pitchFamily="34" charset="0"/>
              </a:rPr>
              <a:t>at elementary level</a:t>
            </a:r>
            <a:endParaRPr lang="en-US" sz="3600" dirty="0"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76" y="2101681"/>
            <a:ext cx="2714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Based </a:t>
            </a:r>
            <a:r>
              <a:rPr lang="en-US" dirty="0">
                <a:latin typeface="AvantGarde Bk BT" pitchFamily="34" charset="0"/>
                <a:cs typeface="Arial" pitchFamily="34" charset="0"/>
              </a:rPr>
              <a:t>on Lincoln Elementary prototype </a:t>
            </a:r>
            <a:r>
              <a:rPr lang="en-US" dirty="0" smtClean="0">
                <a:latin typeface="AvantGarde Bk BT" pitchFamily="34" charset="0"/>
                <a:cs typeface="Arial" pitchFamily="34" charset="0"/>
              </a:rPr>
              <a:t>school – saves us time and money</a:t>
            </a: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Establishes equity for all 4</a:t>
            </a:r>
            <a:r>
              <a:rPr lang="en-US" baseline="30000" dirty="0" smtClean="0">
                <a:latin typeface="AvantGarde Bk BT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vantGarde Bk BT" pitchFamily="34" charset="0"/>
                <a:cs typeface="Arial" pitchFamily="34" charset="0"/>
              </a:rPr>
              <a:t> and 5</a:t>
            </a:r>
            <a:r>
              <a:rPr lang="en-US" baseline="30000" dirty="0" smtClean="0">
                <a:latin typeface="AvantGarde Bk BT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vantGarde Bk BT" pitchFamily="34" charset="0"/>
                <a:cs typeface="Arial" pitchFamily="34" charset="0"/>
              </a:rPr>
              <a:t> graders in the district</a:t>
            </a: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  <a:p>
            <a:r>
              <a:rPr lang="en-US" dirty="0" smtClean="0">
                <a:latin typeface="AvantGarde Bk BT" pitchFamily="34" charset="0"/>
                <a:cs typeface="Arial" pitchFamily="34" charset="0"/>
              </a:rPr>
              <a:t>Less disruptive for the younger students (k-3)</a:t>
            </a:r>
          </a:p>
          <a:p>
            <a:endParaRPr lang="en-US" dirty="0">
              <a:latin typeface="AvantGarde Bk BT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9144000" cy="556573"/>
          </a:xfrm>
          <a:prstGeom prst="rect">
            <a:avLst/>
          </a:prstGeom>
          <a:solidFill>
            <a:srgbClr val="3A5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CE32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675" y="224737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vantGarde Bk BT" pitchFamily="34" charset="0"/>
              </a:rPr>
              <a:t>solutions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159620"/>
            <a:ext cx="2524408" cy="9474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809" y="86137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vantGarde Bk BT" pitchFamily="34" charset="0"/>
              </a:rPr>
              <a:t>Build a new 4</a:t>
            </a:r>
            <a:r>
              <a:rPr lang="en-US" sz="3600" baseline="30000" dirty="0" smtClean="0">
                <a:latin typeface="AvantGarde Bk BT" pitchFamily="34" charset="0"/>
              </a:rPr>
              <a:t>th</a:t>
            </a:r>
            <a:r>
              <a:rPr lang="en-US" sz="3600" dirty="0" smtClean="0">
                <a:latin typeface="AvantGarde Bk BT" pitchFamily="34" charset="0"/>
              </a:rPr>
              <a:t> &amp; 5</a:t>
            </a:r>
            <a:r>
              <a:rPr lang="en-US" sz="3600" baseline="30000" dirty="0" smtClean="0">
                <a:latin typeface="AvantGarde Bk BT" pitchFamily="34" charset="0"/>
              </a:rPr>
              <a:t>th</a:t>
            </a:r>
            <a:r>
              <a:rPr lang="en-US" sz="3600" dirty="0" smtClean="0">
                <a:latin typeface="AvantGarde Bk BT" pitchFamily="34" charset="0"/>
              </a:rPr>
              <a:t> grade</a:t>
            </a:r>
          </a:p>
          <a:p>
            <a:pPr algn="r"/>
            <a:r>
              <a:rPr lang="en-US" sz="3600" dirty="0" smtClean="0">
                <a:latin typeface="AvantGarde Bk BT" pitchFamily="34" charset="0"/>
              </a:rPr>
              <a:t>elementary school</a:t>
            </a:r>
            <a:endParaRPr lang="en-US" sz="3600" dirty="0">
              <a:latin typeface="AvantGarde Bk B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2" t="8121" r="2271"/>
          <a:stretch/>
        </p:blipFill>
        <p:spPr bwMode="auto">
          <a:xfrm>
            <a:off x="2898960" y="2193400"/>
            <a:ext cx="6206940" cy="426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8359" y="2062232"/>
            <a:ext cx="2524125" cy="1433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1336</Words>
  <Application>Microsoft Office PowerPoint</Application>
  <PresentationFormat>On-screen Show (4:3)</PresentationFormat>
  <Paragraphs>264</Paragraphs>
  <Slides>21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DLR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Wells</dc:creator>
  <cp:lastModifiedBy>Carol Peterson</cp:lastModifiedBy>
  <cp:revision>241</cp:revision>
  <cp:lastPrinted>2013-09-30T16:30:07Z</cp:lastPrinted>
  <dcterms:created xsi:type="dcterms:W3CDTF">2012-04-26T13:40:58Z</dcterms:created>
  <dcterms:modified xsi:type="dcterms:W3CDTF">2014-09-15T19:54:48Z</dcterms:modified>
</cp:coreProperties>
</file>